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83" r:id="rId4"/>
    <p:sldId id="274" r:id="rId5"/>
    <p:sldId id="279" r:id="rId6"/>
    <p:sldId id="281" r:id="rId7"/>
    <p:sldId id="257" r:id="rId8"/>
    <p:sldId id="259" r:id="rId9"/>
    <p:sldId id="270" r:id="rId10"/>
    <p:sldId id="263" r:id="rId11"/>
    <p:sldId id="264" r:id="rId12"/>
    <p:sldId id="265" r:id="rId13"/>
    <p:sldId id="262" r:id="rId14"/>
    <p:sldId id="261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84" y="-4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8865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7615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16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589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0261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9889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856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210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013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5733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3787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CE2B7-D155-4668-8983-E49695E6DF1E}" type="datetimeFigureOut">
              <a:rPr lang="ru-RU" smtClean="0"/>
              <a:pPr/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C47FD-96C4-467F-BB43-418AEF622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331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6489" y="1877843"/>
            <a:ext cx="71236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регулятивных УУД  в 3-4 классах </a:t>
            </a:r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 внутренней системы оценки качества образования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0926" y="4693920"/>
            <a:ext cx="27344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З.А. КОКАРЕВА, </a:t>
            </a:r>
          </a:p>
          <a:p>
            <a:r>
              <a:rPr lang="ru-RU" dirty="0" err="1" smtClean="0"/>
              <a:t>к.п.н</a:t>
            </a:r>
            <a:r>
              <a:rPr lang="ru-RU" dirty="0" smtClean="0"/>
              <a:t>., доцент, зав. </a:t>
            </a:r>
            <a:r>
              <a:rPr lang="ru-RU" dirty="0"/>
              <a:t>л</a:t>
            </a:r>
            <a:r>
              <a:rPr lang="ru-RU" dirty="0" smtClean="0"/>
              <a:t>абораторией обеспечения реализации ФГОС НОО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7680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51" y="259883"/>
            <a:ext cx="9989174" cy="43521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980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82" y="952901"/>
            <a:ext cx="8275673" cy="44771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7199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93" y="1174282"/>
            <a:ext cx="9094115" cy="39372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093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0160" y="2444817"/>
            <a:ext cx="80659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r>
              <a:rPr lang="ru-RU" dirty="0"/>
              <a:t>. Понимание и удержание задач деятельности.</a:t>
            </a:r>
          </a:p>
          <a:p>
            <a:r>
              <a:rPr lang="ru-RU" dirty="0" smtClean="0"/>
              <a:t>А) Точное </a:t>
            </a:r>
            <a:r>
              <a:rPr lang="ru-RU" dirty="0"/>
              <a:t>или близкое к точному воспроизведение задач.</a:t>
            </a:r>
          </a:p>
          <a:p>
            <a:r>
              <a:rPr lang="ru-RU" dirty="0"/>
              <a:t>Б</a:t>
            </a:r>
            <a:r>
              <a:rPr lang="ru-RU" dirty="0" smtClean="0"/>
              <a:t>) </a:t>
            </a:r>
            <a:r>
              <a:rPr lang="ru-RU" dirty="0"/>
              <a:t>Смешение цели и задач. </a:t>
            </a:r>
          </a:p>
          <a:p>
            <a:r>
              <a:rPr lang="ru-RU" dirty="0"/>
              <a:t>В</a:t>
            </a:r>
            <a:r>
              <a:rPr lang="ru-RU" dirty="0" smtClean="0"/>
              <a:t>) </a:t>
            </a:r>
            <a:r>
              <a:rPr lang="ru-RU" dirty="0"/>
              <a:t>Нечеткое, расплывчатое воспроизведение задач.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63553" y="182879"/>
            <a:ext cx="91728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анализа результатов анкетирования: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0160" y="779646"/>
            <a:ext cx="69205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Критерии анализа результатов анкетирования:</a:t>
            </a:r>
          </a:p>
          <a:p>
            <a:pPr lvl="0"/>
            <a:r>
              <a:rPr lang="ru-RU" dirty="0" smtClean="0"/>
              <a:t>1. Понимание и удержание цели.</a:t>
            </a:r>
          </a:p>
          <a:p>
            <a:r>
              <a:rPr lang="ru-RU" dirty="0" smtClean="0"/>
              <a:t>А)Точное или близкое к точному воспроизведение цели урока.</a:t>
            </a:r>
          </a:p>
          <a:p>
            <a:r>
              <a:rPr lang="ru-RU" dirty="0" smtClean="0"/>
              <a:t>Б) Нечеткое, расплывчатое воспроизведение цели.</a:t>
            </a:r>
          </a:p>
          <a:p>
            <a:r>
              <a:rPr lang="ru-RU" dirty="0" smtClean="0"/>
              <a:t>В) Неверное воспроизведение цели.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80159" y="3811603"/>
            <a:ext cx="9856269" cy="1775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Соотнесение результата и цели деятельности.</a:t>
            </a:r>
          </a:p>
          <a:p>
            <a:r>
              <a:rPr lang="ru-RU" dirty="0" smtClean="0"/>
              <a:t>А) Соответствует цели.</a:t>
            </a:r>
          </a:p>
          <a:p>
            <a:r>
              <a:rPr lang="ru-RU" dirty="0" smtClean="0"/>
              <a:t>Б) Неполное соответствие цели.</a:t>
            </a:r>
          </a:p>
          <a:p>
            <a:r>
              <a:rPr lang="ru-RU" dirty="0" smtClean="0"/>
              <a:t>В) Несоответствие цели и результата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2609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172201"/>
              </p:ext>
            </p:extLst>
          </p:nvPr>
        </p:nvGraphicFramePr>
        <p:xfrm>
          <a:off x="2300438" y="1068403"/>
          <a:ext cx="8114096" cy="485113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73886"/>
                <a:gridCol w="2399474"/>
                <a:gridCol w="1970368"/>
                <a:gridCol w="1970368"/>
              </a:tblGrid>
              <a:tr h="2304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ФИ ученика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 </a:t>
                      </a:r>
                      <a:r>
                        <a:rPr lang="ru-RU" sz="2800" dirty="0" smtClean="0">
                          <a:effectLst/>
                        </a:rPr>
                        <a:t>критерий-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цель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 </a:t>
                      </a:r>
                      <a:r>
                        <a:rPr lang="ru-RU" sz="2800" dirty="0" smtClean="0">
                          <a:effectLst/>
                        </a:rPr>
                        <a:t>критерий-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задачи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 </a:t>
                      </a:r>
                      <a:r>
                        <a:rPr lang="ru-RU" sz="2800" dirty="0" smtClean="0">
                          <a:effectLst/>
                        </a:rPr>
                        <a:t>критерий-</a:t>
                      </a:r>
                      <a:endParaRPr lang="ru-RU" sz="2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результат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А.С.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И.Д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И.К.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++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6365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О.Р.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+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-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316288" y="34226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08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866" y="866899"/>
            <a:ext cx="8662422" cy="45311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7825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848" y="1185667"/>
            <a:ext cx="7638304" cy="44866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08236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39" y="748145"/>
            <a:ext cx="10828421" cy="548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2466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840409"/>
            <a:ext cx="1148486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«Начальная школа»,  №2,  2014г. «Диагностика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сформированности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действий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целеполагания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обучающихся  начальной школы»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Times New Roman" pitchFamily="18" charset="0"/>
              </a:rPr>
              <a:t>Управление начальной школой» №11, 2013г.</a:t>
            </a:r>
            <a:r>
              <a:rPr lang="ru-RU" sz="2400" dirty="0" smtClean="0"/>
              <a:t> «Использование в работе с младшими школьниками листов оценки достижения </a:t>
            </a:r>
            <a:r>
              <a:rPr lang="ru-RU" sz="2400" dirty="0" err="1" smtClean="0"/>
              <a:t>метапредметных</a:t>
            </a:r>
            <a:r>
              <a:rPr lang="ru-RU" sz="2400" dirty="0" smtClean="0"/>
              <a:t> результатов обучения»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Формы 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мониторинга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метапредметных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результатов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Calibri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/>
                <a:ea typeface="Calibri" pitchFamily="34" charset="0"/>
                <a:cs typeface="Times New Roman" pitchFamily="18" charset="0"/>
              </a:rPr>
              <a:t>Методические пособия: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r>
              <a:rPr lang="ru-RU" sz="2400" dirty="0" smtClean="0"/>
              <a:t> «Формирование УУД в начальной школе» </a:t>
            </a:r>
          </a:p>
          <a:p>
            <a:r>
              <a:rPr lang="ru-RU" sz="2400" dirty="0" smtClean="0"/>
              <a:t>«Проектирование урочной и внеурочной деятельности»</a:t>
            </a:r>
          </a:p>
          <a:p>
            <a:r>
              <a:rPr lang="ru-RU" sz="2400" dirty="0" smtClean="0"/>
              <a:t>«Как проверять и оценивать </a:t>
            </a:r>
            <a:r>
              <a:rPr lang="ru-RU" sz="2400" dirty="0" err="1" smtClean="0"/>
              <a:t>метапредметные</a:t>
            </a:r>
            <a:r>
              <a:rPr lang="ru-RU" sz="2400" dirty="0" smtClean="0"/>
              <a:t> результаты в начальной школе»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Общее в требованиях к компетентности учителя и результатах обучения учащихся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Требования к компетентности учителя (аттестация)</a:t>
            </a:r>
          </a:p>
          <a:p>
            <a:endParaRPr lang="ru-RU" dirty="0" smtClean="0"/>
          </a:p>
          <a:p>
            <a:r>
              <a:rPr lang="ru-RU" dirty="0" smtClean="0"/>
              <a:t>Умеет конкретизировать цель урока до комплекса взаимосвязанных задач</a:t>
            </a:r>
          </a:p>
          <a:p>
            <a:r>
              <a:rPr lang="ru-RU" dirty="0" smtClean="0"/>
              <a:t>Умеет добиться понимания обучающимися целей и задач</a:t>
            </a:r>
          </a:p>
          <a:p>
            <a:r>
              <a:rPr lang="ru-RU" dirty="0" smtClean="0"/>
              <a:t>Умеет соотносить результаты обучения с поставленными целями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Требования к </a:t>
            </a:r>
            <a:r>
              <a:rPr lang="ru-RU" b="1" dirty="0" err="1" smtClean="0"/>
              <a:t>метапредметным</a:t>
            </a:r>
            <a:r>
              <a:rPr lang="ru-RU" b="1" dirty="0" smtClean="0"/>
              <a:t> результатам  (ФГОС НОО, раздел </a:t>
            </a:r>
            <a:r>
              <a:rPr lang="en-US" b="1" dirty="0" smtClean="0"/>
              <a:t>II</a:t>
            </a:r>
            <a:r>
              <a:rPr lang="ru-RU" b="1" dirty="0" smtClean="0"/>
              <a:t> п. 11.1)</a:t>
            </a:r>
            <a:endParaRPr lang="en-US" b="1" dirty="0" smtClean="0"/>
          </a:p>
          <a:p>
            <a:r>
              <a:rPr lang="ru-RU" dirty="0" smtClean="0"/>
              <a:t>Овладение способностью принимать и сохранять цели и задачи  учебной деятельности;</a:t>
            </a:r>
          </a:p>
          <a:p>
            <a:r>
              <a:rPr lang="ru-RU" dirty="0" smtClean="0"/>
              <a:t>Освоение начальных форм познавательной рефлексии</a:t>
            </a:r>
          </a:p>
          <a:p>
            <a:r>
              <a:rPr lang="ru-RU" dirty="0" smtClean="0"/>
              <a:t>Определять наиболее эффективные способы достижения результата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69777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77237"/>
                <a:gridCol w="3018763"/>
                <a:gridCol w="3048000"/>
              </a:tblGrid>
              <a:tr h="2047228">
                <a:tc>
                  <a:txBody>
                    <a:bodyPr/>
                    <a:lstStyle/>
                    <a:p>
                      <a:r>
                        <a:rPr lang="ru-RU" dirty="0" smtClean="0"/>
                        <a:t>Высшая</a:t>
                      </a:r>
                      <a:r>
                        <a:rPr lang="ru-RU" baseline="0" dirty="0" smtClean="0"/>
                        <a:t> кв. категория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Первая кв. категория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Высшая кв. категория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Первая кв. категория</a:t>
                      </a:r>
                      <a:endParaRPr lang="ru-RU" dirty="0"/>
                    </a:p>
                  </a:txBody>
                  <a:tcPr/>
                </a:tc>
              </a:tr>
              <a:tr h="1969013">
                <a:tc>
                  <a:txBody>
                    <a:bodyPr/>
                    <a:lstStyle/>
                    <a:p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/>
                </a:tc>
              </a:tr>
              <a:tr h="2841759">
                <a:tc>
                  <a:txBody>
                    <a:bodyPr/>
                    <a:lstStyle/>
                    <a:p>
                      <a:r>
                        <a:rPr lang="ru-RU" dirty="0" smtClean="0"/>
                        <a:t>3,71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4,45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4.38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Противоречие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Результаты аттестации педагогов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Наиболее низкие результаты по критериям, связанным с компетентностью в области целеполагания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Результаты освоения регулятивных УУД обучающими пилотных школ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0% и выше обучающихся пилотных школ удерживают цель деятельности, соотносят с результатами</a:t>
            </a:r>
          </a:p>
          <a:p>
            <a:r>
              <a:rPr lang="ru-RU" dirty="0" smtClean="0"/>
              <a:t>65%  способны назвать задачи, которые привели к достижению цели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66832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371600" y="97127"/>
            <a:ext cx="9157854" cy="252415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Проблема: какие управленческие условия необходимо продумать для решения задачи успешного формирования регулятивных  УУД у обучающихся и повышения компетентности учителя в области целеполагания?</a:t>
            </a:r>
            <a:endParaRPr lang="ru-RU" sz="2800" b="1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468582" y="2701492"/>
            <a:ext cx="9199418" cy="3436071"/>
          </a:xfrm>
        </p:spPr>
        <p:txBody>
          <a:bodyPr/>
          <a:lstStyle/>
          <a:p>
            <a:r>
              <a:rPr lang="ru-RU" dirty="0" smtClean="0"/>
              <a:t>Практикумы и семинары</a:t>
            </a:r>
          </a:p>
          <a:p>
            <a:r>
              <a:rPr lang="ru-RU" dirty="0" smtClean="0"/>
              <a:t>Мастер- классы</a:t>
            </a:r>
          </a:p>
          <a:p>
            <a:r>
              <a:rPr lang="ru-RU" dirty="0" smtClean="0"/>
              <a:t> Контроль  процесса формирования регулятивных УУД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91047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4315385" y="2072183"/>
            <a:ext cx="3668311" cy="183005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Внутренняя система оценки качества образования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693869" y="1307779"/>
            <a:ext cx="1165862" cy="8444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512194" y="3342890"/>
            <a:ext cx="1625066" cy="8486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7983696" y="1597793"/>
            <a:ext cx="1439436" cy="70264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112943" y="3609474"/>
            <a:ext cx="1310189" cy="99082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99230" y="4085357"/>
            <a:ext cx="57808" cy="12851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62090" y="336884"/>
            <a:ext cx="2292188" cy="145215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стартовая диагностика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62090" y="3902241"/>
            <a:ext cx="2150104" cy="15737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текущий контроль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89984" y="5450417"/>
            <a:ext cx="2070233" cy="123203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рубежный контроль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9642333" y="221380"/>
            <a:ext cx="2466248" cy="13764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промежуточная аттестация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9642332" y="4393933"/>
            <a:ext cx="2150104" cy="15737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тоговая оценка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6149540" y="925864"/>
            <a:ext cx="0" cy="102325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6427383" y="162597"/>
            <a:ext cx="2254604" cy="125207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Мониторинговые исследования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847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8" grpId="0" animBg="1"/>
      <p:bldP spid="30" grpId="0" animBg="1"/>
      <p:bldP spid="31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верх 2"/>
          <p:cNvSpPr/>
          <p:nvPr/>
        </p:nvSpPr>
        <p:spPr>
          <a:xfrm>
            <a:off x="3696101" y="5342021"/>
            <a:ext cx="4494998" cy="1386037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Стартовая диагностика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ыноска со стрелкой вверх 3"/>
          <p:cNvSpPr/>
          <p:nvPr/>
        </p:nvSpPr>
        <p:spPr>
          <a:xfrm>
            <a:off x="3696101" y="3984863"/>
            <a:ext cx="4494998" cy="1386037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контроль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3696101" y="2579574"/>
            <a:ext cx="4494998" cy="1386037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Рубежный контроль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3696101" y="1183910"/>
            <a:ext cx="4494998" cy="1386037"/>
          </a:xfrm>
          <a:prstGeom prst="up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Годовой  контроль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5104" y="221383"/>
            <a:ext cx="7912607" cy="96252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промежуточной  аттестации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269506" y="1578543"/>
            <a:ext cx="3080086" cy="3792357"/>
          </a:xfrm>
          <a:prstGeom prst="right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-ринговые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исследо-вания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ыноска со стрелкой влево 8"/>
          <p:cNvSpPr/>
          <p:nvPr/>
        </p:nvSpPr>
        <p:spPr>
          <a:xfrm>
            <a:off x="9298004" y="1694046"/>
            <a:ext cx="2772076" cy="3792354"/>
          </a:xfrm>
          <a:prstGeom prst="leftArrow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Диагнос-тические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исследо-вания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270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3200" dirty="0" smtClean="0"/>
              <a:t>Проанализируйте два варианта   методики оценки действий 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вариант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17667" cy="331383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3500" dirty="0"/>
              <a:t>1</a:t>
            </a:r>
            <a:r>
              <a:rPr lang="ru-RU" sz="4000" dirty="0"/>
              <a:t>. Какая цель урока ставилась учителем и вами на уроке?</a:t>
            </a:r>
          </a:p>
          <a:p>
            <a:pPr>
              <a:buNone/>
            </a:pPr>
            <a:r>
              <a:rPr lang="ru-RU" sz="4000" i="1" dirty="0"/>
              <a:t>Для ответа продолжи одно из  предложений:</a:t>
            </a:r>
            <a:endParaRPr lang="ru-RU" sz="4000" dirty="0"/>
          </a:p>
          <a:p>
            <a:r>
              <a:rPr lang="ru-RU" sz="4000" dirty="0"/>
              <a:t>Научиться __________________________________________________.</a:t>
            </a:r>
          </a:p>
          <a:p>
            <a:r>
              <a:rPr lang="ru-RU" sz="4000" dirty="0"/>
              <a:t>Понять _____________________________________________________.</a:t>
            </a:r>
          </a:p>
          <a:p>
            <a:r>
              <a:rPr lang="ru-RU" sz="4000" dirty="0"/>
              <a:t>Тренироваться _______________________________________________.</a:t>
            </a:r>
          </a:p>
          <a:p>
            <a:r>
              <a:rPr lang="ru-RU" sz="4000" dirty="0"/>
              <a:t>Узнать ______________________________________________________.</a:t>
            </a:r>
          </a:p>
          <a:p>
            <a:pPr>
              <a:buNone/>
            </a:pPr>
            <a:r>
              <a:rPr lang="ru-RU" sz="4000" dirty="0"/>
              <a:t>2. Какие задачи помогли достичь цели урока</a:t>
            </a:r>
            <a:r>
              <a:rPr lang="ru-RU" sz="4000" dirty="0" smtClean="0"/>
              <a:t>?</a:t>
            </a:r>
          </a:p>
          <a:p>
            <a:pPr>
              <a:buNone/>
            </a:pPr>
            <a:endParaRPr lang="ru-RU" sz="4000" dirty="0"/>
          </a:p>
          <a:p>
            <a:pPr>
              <a:buNone/>
            </a:pPr>
            <a:r>
              <a:rPr lang="ru-RU" sz="4000" dirty="0"/>
              <a:t>3. Продолжи одно из предложений:</a:t>
            </a:r>
          </a:p>
          <a:p>
            <a:r>
              <a:rPr lang="ru-RU" sz="4000" dirty="0"/>
              <a:t>Я научился сегодня на уроке ____________________________________.</a:t>
            </a:r>
          </a:p>
          <a:p>
            <a:r>
              <a:rPr lang="ru-RU" sz="4000" dirty="0"/>
              <a:t>Я могу объяснить другому _____________________________________.</a:t>
            </a:r>
          </a:p>
          <a:p>
            <a:r>
              <a:rPr lang="ru-RU" sz="4000" dirty="0"/>
              <a:t>Мне еще надо поработать над __________________________________.</a:t>
            </a:r>
          </a:p>
          <a:p>
            <a:pPr>
              <a:buNone/>
            </a:pPr>
            <a:r>
              <a:rPr lang="ru-RU" sz="4000" dirty="0"/>
              <a:t> </a:t>
            </a:r>
          </a:p>
          <a:p>
            <a:endParaRPr lang="ru-RU" sz="40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2 вариант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55000" lnSpcReduction="20000"/>
          </a:bodyPr>
          <a:lstStyle/>
          <a:p>
            <a:pPr lvl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Запиши цель этого  урока: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------------------------------------------------------------------------------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Какого результата ты достиг на уроке? (что узнал на уроке или чему научился).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Допиши предложение: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Сегодня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____________________________________________________________________________________________________________________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Запишите действия, которые помогли тебе достичь цели урока?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181366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505</Words>
  <Application>Microsoft Office PowerPoint</Application>
  <PresentationFormat>Произвольный</PresentationFormat>
  <Paragraphs>119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Общее в требованиях к компетентности учителя и результатах обучения учащихся </vt:lpstr>
      <vt:lpstr>Слайд 4</vt:lpstr>
      <vt:lpstr>Противоречие</vt:lpstr>
      <vt:lpstr> Проблема: какие управленческие условия необходимо продумать для решения задачи успешного формирования регулятивных  УУД у обучающихся и повышения компетентности учителя в области целеполагания?</vt:lpstr>
      <vt:lpstr>Слайд 7</vt:lpstr>
      <vt:lpstr>Слайд 8</vt:lpstr>
      <vt:lpstr> Проанализируйте два варианта   методики оценки действий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Лаборатория ФГОС НОО</dc:creator>
  <cp:lastModifiedBy>ПуховаМЮ</cp:lastModifiedBy>
  <cp:revision>42</cp:revision>
  <dcterms:created xsi:type="dcterms:W3CDTF">2014-04-25T11:17:52Z</dcterms:created>
  <dcterms:modified xsi:type="dcterms:W3CDTF">2014-05-15T13:28:40Z</dcterms:modified>
</cp:coreProperties>
</file>